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73915"/>
  </p:normalViewPr>
  <p:slideViewPr>
    <p:cSldViewPr snapToGrid="0" snapToObjects="1">
      <p:cViewPr varScale="1">
        <p:scale>
          <a:sx n="61" d="100"/>
          <a:sy n="61" d="100"/>
        </p:scale>
        <p:origin x="197" y="53"/>
      </p:cViewPr>
      <p:guideLst/>
    </p:cSldViewPr>
  </p:slideViewPr>
  <p:notesTextViewPr>
    <p:cViewPr>
      <p:scale>
        <a:sx n="1" d="1"/>
        <a:sy n="1" d="1"/>
      </p:scale>
      <p:origin x="0" y="-162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C16AA-BF1F-C545-862B-25DADC893FC6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0C618-6650-6447-A930-1D9D0DDE3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8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[EGYÜTT VILÁGÍTANI]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Ő fényének visszatükrözése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Írta: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Raquel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Arrais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0C618-6650-6447-A930-1D9D0DDE36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5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„Ismét szólt azért hozzájuk Jézus, mondván: Én vagyok a világ világossága: aki engem követ, nem járhat a sötétségben, hanem övé lesz az életnek világossága.”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János 8:12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Isten lenyűgöző módon tudja használni a nőket. Szervezőképességükkel, szolgáló lelkületükkel, szeretetükkel, együttérzésesükkel és tisztánlátásukkal a nők együtt ragyoghatnak, és szépséges fényt sugározhatnak mindenfelé.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Isten mindnyájunk által szeretne munkálkodni. Minden időben. Nem feltétlenül azzal, hogy a gyülekezetbe hozunk embereket. Vannak, akik még nem készek rá. De Ő azt akarja, hogy a környezetünk számára MINDIG a szeretet GYÜLEKEZETE legyünk. Szolgáljuk, szeressük és hallgassuk meg őket!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Ezt teszi a Szentlélek azok által, akik hűségesen hisznek. Templommá válunk, világító eszközzé, az igazságosság, a megbocsájtás és az elfogadás eszközévé, híddá a menny és a föld között. A Szentlélek képesítsen mindnyájunkat annak megértésére, hogy a gyülekezet nem egy hely, ahová járunk, hanem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mi, magunk vagyunk a templom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minden napon, akárhová is megyünk.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Nagyon sokan élnek sötétségben, ebben a megtört világban, akiknek sürgősen szükségük lenne Isten világosságára. Istent a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Mennyben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azonban nem láthatja közvetlenül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egyikünk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sem. Az Ő világosságának tükröződését láthatják a mi életünkben, azok életében, akik már kapcsolatban állnak Vele, mint te, vagy én.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szenvedélyesen szeretjük Istent, és elköteleződünk neki, az Ő világossága fényesebben ragyog az életünkben. Visszatükrözve az Ő szeretetét, kegyelmét, és együttérzését, amivel magához vonzza az embereket a sötétségből.  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0C618-6650-6447-A930-1D9D0DDE36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„Megszentelt életű férfiak és nők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sok helyen közlik az emberekkel azt a világosságot, amit Krisztus által nyertek.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Miközben szétárasztják a fénysugarakat, mint tették azok, akik pünkösd napján részesültek a Lélek keresztségében: állandóan többet és többet nyernek a Lélek erejéből. Ily módon világítja be Isten dicsősége a földet.”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G. White: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apostolok története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54. o. (Mountain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California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Pacific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Press Publishing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1911)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Hogyan tükrözhetjük tehát együtt Isten világosságát?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Igaz, hiteles, megbízható, őszinte módon beszéljünk egymással!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Beszéd közben folyton választanunk kell, milyen témát említsünk, milyen emlékeket elevenítsünk fel, és mit hangsúlyozzunk ki. Mindig van negatív mondanivaló, de pozitív is. Az utóbbit válasszuk!  Ahogy Pál apostol mondta: "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Azért tehát törekedjünk azokra, amik a békességre és az egymás épülésére valók."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(Róm 14:19).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Felelősek vagyunk kimondott szavainkért. A gondolatainkat és szavainkat naponta alakítjuk és tápláljuk. Az apostol azt kéri, hogy érezzünk rá a helyes gondolkodásmód jó ízére. Arra szólít, hogy csakis igaz, tiszteletreméltó, tisztességes, tiszta, szeretetreméltó, kiváló és dicséretre méltó dolgokon gondolkodjunk. A gondolkodásmódunk határozza meg végül is a tetteinket. Ha helyesen gondolkodunk, a hozzáállásunk is megfelelő lesz és élvezhetjük Isten békességét. Ahhoz, hogy egyre inkább hasonlíthassunk Hozzá, gondolkodjunk el Jézus jellemén, szemléljük Őt! Ő igaz, igazságos, tiszta, szeretetreméltó.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Ellen White is a kedves beszédmódra ösztönöz bennünket: "A kedves szavak harmatként, gyengéd esőként hatnak a lélekre. A Szentírás elmondja Krisztusról hogy kegyelem áradt ajkán, tudta, hogyan kell szólni a megfáradtakhoz. Az Úr arra szólít minket, hogy beszédünk mindig kegyelemmel teljes legyen, hogy hallgatóink javát szolgálja." (Idézet a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Youth’s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1908. Március 31.-számából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"Isten felszólítja a hívőket, hagyják abba a hibakeresést és az elhamarkodott, barátságtalan szavakat.„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Fogjunk össze más nőkkel, hogy jobb hellyé tegyük a világot!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Ismerjük fel, hogy a közösen hozott erőfeszítéseink a szükségben lévők szeretetére és megsegítésére nagyobb befolyással bírhat, mintha egyedül dolgoznánk.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Munkálkodjunk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együtt, közös célokért, ötvözzük különböző tehetségünket és forrásainkat a rászorulók megsegítése érdekében! Bízzunk Istenben, Aki bőségesen megáldja erőfeszítéseinket és megsokszorozza ajándékainkat, tehetségünket.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Mindig mutassunk rá a világosság forrására!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Amikor Jézus ezt mondta:"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Úgy ragyogjon a világosságotok az emberek előtt…"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mondatot még nem fejezte be.  A folytatásban rámutatott az okára is, amiért fontos mindenütt világosságot árasztanunk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"… hogy lássák a ti jó cselekedeteiteket, és dicsőítsék a ti mennyei Atyátokat.” (Máté 5:16)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 mindnyájan megosztanánk Jézus világosságát tíz szomszéddal, baráttal, vagy rokonnal, jó úton járnánk a környezetünk fényre derítésében, hogy a világosság forrásához vezessük az embereket. Gondoljunk csak egyetlen dologra, amivel nap, mint nap rámutathatunk a világosság forrására!   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emberek elérése mindnyájunk feladata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Női Szolgálatok Osztálya Kézikönyv J függelék A magvetés szolgálata (írta.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Heather-Dawn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117-118. o. (Silver Spring, Maryland: General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Women’s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Ministries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0C618-6650-6447-A930-1D9D0DDE36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21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Darlene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Deibler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Rose-t, a szép fiatal nőt, aki a Második Világháború idején férjével együtt misszionáriusként szolgált Új-Guineában, fogságba ejtették a japánok. Szétválasztották őket és Rose-t egy női munkatáborba zárták, ahol piszkos, túlzsúfolt barakkban kellett aludnia és kemény munkát végeznie a forró trópusi napsütésben.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Finom, világos bőre naptól cserzett lett és megkérgesedett. Karcsú testét olyan szörnyű betegségek gyötörték, mint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beri-beri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vérhas.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beri-beri-től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lába aránytalanul feldagadt, míg teste többi része kísértetiesen sovány lett. 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0C618-6650-6447-A930-1D9D0DDE36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7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napon néhány, szintén a munkatáborban raboskodó fiatal fiú azt mondta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Darlene-nek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hogy olyan szép, mint egy filmszínésznő. „Köszönöm, fiúk.” – felelte ő könnybe lábadt szemmel. Hónapok óta tapasztalta, hogy fizikai szépsége szertefoszlik, de áldás volt számára, amikor rájött, mások még mindig szépnek látják őt. Tudta, hogy ez nem az ő szépsége, hanem Jézus Krisztus világossága és szépsége, ami a szívéből árad ki.  Ami a szív állapotát tükrözi. 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Darlene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Deibler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Rose: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láthatatlan bizonyíték, egy asszony csodálatos hite a Második világháború dzsungelében.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(New York City: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Harpers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Collins, 1990).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0C618-6650-6447-A930-1D9D0DDE36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16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Ellen White arra ösztönöz, hogy serkenjünk fel és Istenért végzett szolgálatunkkal világítsunk, akárkik is vagyunk és bárhol is legyünk.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„Ne gondoljuk, hogy mert csak apró világosságunk van, nem kell különösebben világítanunk. Fényünk nagy értéke abban rejlik, hogy ragyoghat a világ erkölcsi sötétségében, hogy nem saját megelégedésünkre és dicsőítésére ragyog, hanem Isten dicsőítésére mindennel, amik vagyunk. Ha Istennek szolgálunk és munkánk összhangban áll a Tőle kapott tehetséggel, akkor megfelelünk az elvárásainak.”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G. White,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Day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98.o.(Washington, D.C.: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Herald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Publishing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1979).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 akkor tudunk ragyogni, ha Isten dicsőségét tükrözzük vissza.  Isten világossága visszatükrözésének egyetlen módja a Vele való folyamatos közösség, az Ő dicsőségével való betöltekezés minden egyes nap. Ellen White írja: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„Tudjuk, hogy a fényünket adó lámpások nem magukról világítanak. Önmagukat nem tudják feltölteni. A szent kiválasztottaknak tehát arany csövekbe kell tölteniük az arany olajat. És a mennyei szikra fogja meggyújtani az olajat és táplálni fényüket, amennyiben felhasználják. Szívünk nem tud fényt árasztani, amíg nem állunk élő kapcsolatban a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Mennyel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Egyedül csak ez által világíthat Jézusért - és mindazokért, akiket Ő vérével megváltott- égő, szent, önzetlen fénnyel. Kialszik a láng, ha nem töltekezünk fel folyamatosan az arany olajjal. Fényünk kialszik, hacsak Isten szeretete nem maradandó elve szívünknek.”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Isten iránti elkötelezettségünket jelzi, ha naponta feltöltekezünk az arany olajjal. Ez a létfontosságú kapcsolatunk Jézussal mutatja ki iránta érzett szent, önzetlen szeretetünket. Ha azt szeretnénk, hogy életünk világítson és szívünk ragyogjon, akkor a fényforrásra, Jézus Krisztusra kell rögzítenünk tekintetünket. Hogy miért? </a:t>
            </a:r>
          </a:p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0C618-6650-6447-A930-1D9D0DDE36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78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„MERT NÁLAD VAN AZ ÉLETNEK FORRÁSA; </a:t>
            </a:r>
          </a:p>
          <a:p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 VILÁGOSSÁGOD ÁLTAL LÁTUNK VILÁGOSSÁGOT.“</a:t>
            </a:r>
          </a:p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(ZSOLT 36:10). </a:t>
            </a:r>
            <a:endParaRPr lang="hu-H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None/>
            </a:pPr>
            <a:endParaRPr lang="en-US" b="0" dirty="0" smtClean="0">
              <a:latin typeface="Avenir Next" panose="020B0503020202020204" pitchFamily="34" charset="0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Még néhány Ellen White idézet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„Az igazság szorgalmas, imádságos kutatója Isten szavából tova ragyogó drága fénysugarakat talál. Még sok szétszóródott drágakő van, amit össze kell gyűjteni, hogy Isten maradék népének tulajdonává legyen. De a világosság nem azért adatott, hogy az egyház erőssége legyen, hanem, hogy azokra áradjon, akik sötétségben vannak. Isten népének tovább kell adnia annak dicséretét, aki a sötétségből az Ő csodálatos világosságára hívta ki őket. Krisztus azt mondta népéről: „Ti vagytok a világ világossága” és a világosság küldetése, hogy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fényljék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megvilágítsa a sötétséget.”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„Az üdvösséget érintő minden tényt annyira világossá tesz, hogy senkinek sem kell tévedésbe esnie, sem a sötétben botorkálnia.” {2BT 692.1}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„Megszentelt életű férfiak és nők sok helyen közlik az emberekkel azt a világosságot, amit Krisztus által nyertek. Miközben szétárasztják a fénysugarakat, mint tették azok, akik pünkösd napján részesültek a Lélek keresztségében: állandóan többet és többet nyernek a Lélek erejéből. Ily módon világítja be Isten dicsősége a földet.”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G. White: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Tanácsok a szombatiskolai munkához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34. o.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(Washington, D.C.: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Herald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Publishing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1938)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G. White: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Bizonyságtételek a gyülekezeteknek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kötet 691.o.1.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(Mountain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California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Pacific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Press Publishing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1871)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G. White: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apostolok története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54. o. (Mountain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California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Pacific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Press Publishing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1911)</a:t>
            </a:r>
          </a:p>
          <a:p>
            <a:pPr marL="0" indent="0" algn="l">
              <a:buNone/>
            </a:pPr>
            <a:endParaRPr lang="en-US" dirty="0">
              <a:latin typeface="Avenir Next" panose="020B0503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0C618-6650-6447-A930-1D9D0DDE36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0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A86F52-0B8B-4F46-A8E9-1261F46FD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C3CC69-E17C-5347-A4CE-9AD5D7C70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5ACAB7-B0D2-174F-898B-90DBD592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558E6A-9B76-8049-B304-54EF9CD3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A43DE6-551B-1443-AA6E-0105757A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4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6B66CF-DED1-6848-8280-AAD454C7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A466415-A90D-7C40-954A-E59CC8B08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0A220D-62E5-A44E-BC3D-636956EF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CA1B80-46FC-294F-940D-8B214ED2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CC7CA9-0F99-A542-AA65-9E71D6B8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1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C6EF620-E467-A540-9D6C-668C18B39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D30BD13-7469-A04C-A328-403468346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13C0E0-23AB-544F-BB42-FA1CF03B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5B99A5-4802-804B-BCC6-E633AC7D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B249E3-B2A3-154A-8410-8EEECF6D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6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6D849E-B50D-9C44-93E9-C141E754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991F0B-9BB7-E648-ADA1-6C095AC20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1937AB-BD0F-504A-A3D7-9CB45237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D6DF44-E3FB-9045-B266-3EA2C15B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CADCD1-AAC5-0B4B-80BD-057E3E21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7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908E54-A695-5F47-AB3F-FF1E7893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2E0A38-73A7-E84A-84B0-8AC99ADC8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5DE784-AFEA-B647-AEC4-BE229F6AE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B81CBA-A537-A74F-9E89-C0F2288D4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C2BAA-81A9-CC4B-A53D-0201F797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B87DA6-7989-3447-8E00-C369551E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A4EA84-1741-8C41-8338-B3082414C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76282B2-784C-6941-9372-306A78323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BF6FDD-1E2D-A246-86CE-6D00D6D2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E87A87-4084-204B-83BF-B4AEF3AC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6E293B-AA01-9440-8872-4CD2E19E5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5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DF2712-733D-5248-8151-E2DB2698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D0089B-288B-F249-808D-ECB94531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4B68247-516B-3840-9D53-48D3C8AC6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075C5F-1ED8-C942-90FE-7243B22A4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E2F02C5-8D28-F34E-BE68-22285A544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4B910A6-4FAC-C441-BA85-18D461FB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4CD45F9-C16F-914E-8068-E04D04D5B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3125130-5D87-174B-A201-6FE3F185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9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8CF42D-872B-624F-A463-0CAA0A36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A5C0791-7B58-FF41-BFDC-C181F5E5E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3877D6A-D2B0-4040-9ED2-7DE2EC3E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05B32C5-B21B-AA40-BDDB-C25CF6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2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ADDC9D3-77D3-1E48-BDCB-CC13A0546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165607-2CB8-7E42-88B5-857CC3F8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FE344E-A707-D040-8EFF-1EA1D446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4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CD3B6C-A1D1-E547-82FD-E7D8595C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E1434C-EEDD-864B-AD31-E26597788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5E259FC-448E-8943-9DDA-E9DD7CB17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E535D43-A605-C34C-B131-D0A4A1F7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CC590A-7A3C-AD43-8531-43DE959B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5AB991-EE97-5246-89B1-8E1E0F7D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156487-3128-1549-B956-63969438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D797A48-7361-CE4A-B272-68D131807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3A2B626-3784-374E-890B-097828DE4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22F78B-380F-684D-A219-6F3ECBE22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4B31-1B74-B741-8734-D352F4216AD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38457C-1636-F440-8A3E-A01E3AE4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2B236C-3950-824A-8792-4D552CE3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517A-C667-DC44-A3CE-6328A50D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4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581954D-3AE2-A54A-A19B-9B00D4843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E8D422-5BE9-2A42-B7A4-FA8D9FB4F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26C10D-9081-E643-A312-42AEE4D83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E4B31-1B74-B741-8734-D352F4216AD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9F5BD4-8DE0-4147-BD91-7057EACD3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B64D4A-5A3A-A043-85B8-9886D371F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3517A-C667-DC44-A3CE-6328A50D4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4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lenerose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azon.com/Evidence-Not-Seen-Miraculous-Jungles/dp/006067020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C82E61-9E41-7943-9F8A-BC565E02C3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FCC051-7EC6-CB42-B7F6-81A72CD9A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3299" y="2655519"/>
            <a:ext cx="4552116" cy="18914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C00000"/>
                </a:solidFill>
                <a:latin typeface="Avenir Next" panose="020B0503020202020204" pitchFamily="34" charset="0"/>
              </a:rPr>
              <a:t>AZ Ő FÉNYÉNEK VISSZATÜKRÖZÉSE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B829121-C186-BA46-80A4-DBE640E0D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fontScale="92500" lnSpcReduction="10000"/>
          </a:bodyPr>
          <a:lstStyle/>
          <a:p>
            <a:r>
              <a:rPr lang="hu-HU" sz="2000" b="1" dirty="0"/>
              <a:t>[EGYÜTT VILÁGÍTANI</a:t>
            </a:r>
            <a:r>
              <a:rPr lang="hu-HU" sz="2000" b="1" dirty="0" smtClean="0"/>
              <a:t>]</a:t>
            </a:r>
          </a:p>
          <a:p>
            <a:r>
              <a:rPr lang="hu-HU" sz="1700" b="1" dirty="0"/>
              <a:t>Írta: </a:t>
            </a:r>
            <a:r>
              <a:rPr lang="hu-HU" sz="1700" b="1" dirty="0" err="1"/>
              <a:t>Raquel</a:t>
            </a:r>
            <a:r>
              <a:rPr lang="hu-HU" sz="1700" b="1" dirty="0"/>
              <a:t> </a:t>
            </a:r>
            <a:r>
              <a:rPr lang="hu-HU" sz="1700" b="1" dirty="0" err="1"/>
              <a:t>Arrais</a:t>
            </a:r>
            <a:endParaRPr lang="hu-HU" sz="1700" dirty="0"/>
          </a:p>
          <a:p>
            <a:endParaRPr lang="hu-HU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EAEBFA-611B-8C4C-B132-BDD0E49883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230" y="6375924"/>
            <a:ext cx="543621" cy="38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8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916331-5325-6D4C-A8FB-410A5CB095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862BE82-D00D-42C1-BF16-93AA37870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6D92C2D-1D3D-4974-918C-06579FB354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04EE20-E4C3-4548-A0D2-C0BF6E2E5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37" y="1235114"/>
            <a:ext cx="4766866" cy="3040672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hu-HU" i="1" dirty="0"/>
              <a:t>„Ismét szólt azért hozzájuk Jézus, mondván: Én vagyok a világ </a:t>
            </a:r>
            <a:r>
              <a:rPr lang="hu-HU" b="1" i="1" dirty="0">
                <a:solidFill>
                  <a:schemeClr val="accent6">
                    <a:lumMod val="75000"/>
                  </a:schemeClr>
                </a:solidFill>
              </a:rPr>
              <a:t>világossága</a:t>
            </a:r>
            <a:r>
              <a:rPr lang="hu-HU" i="1" dirty="0"/>
              <a:t>: aki engem követ, nem járhat a </a:t>
            </a:r>
            <a:r>
              <a:rPr lang="hu-HU" b="1" i="1" dirty="0"/>
              <a:t>sötétségben</a:t>
            </a:r>
            <a:r>
              <a:rPr lang="hu-HU" i="1" dirty="0"/>
              <a:t>, hanem övé lesz az életnek </a:t>
            </a:r>
            <a:r>
              <a:rPr lang="hu-HU" b="1" i="1" dirty="0">
                <a:solidFill>
                  <a:schemeClr val="accent6">
                    <a:lumMod val="75000"/>
                  </a:schemeClr>
                </a:solidFill>
              </a:rPr>
              <a:t>világossága</a:t>
            </a:r>
            <a:r>
              <a:rPr lang="hu-HU" i="1" dirty="0"/>
              <a:t>.”</a:t>
            </a:r>
            <a:endParaRPr lang="hu-HU" dirty="0"/>
          </a:p>
          <a:p>
            <a:pPr marL="0" indent="0" algn="ctr">
              <a:buNone/>
            </a:pPr>
            <a:r>
              <a:rPr lang="hu-HU" sz="2600" i="1" dirty="0"/>
              <a:t> János 8:12 </a:t>
            </a:r>
            <a:endParaRPr lang="hu-HU" sz="2600" dirty="0"/>
          </a:p>
          <a:p>
            <a:pPr marL="0" indent="0" algn="ctr">
              <a:buNone/>
            </a:pPr>
            <a:r>
              <a:rPr lang="hu-HU" sz="2600" dirty="0"/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5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63F3A2-0F01-D44A-8BC6-B7BDC5080D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862BE82-D00D-42C1-BF16-93AA37870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6D92C2D-1D3D-4974-918C-06579FB354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2FDADD-E567-284C-AD49-6E6C2755E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9966" y="742746"/>
            <a:ext cx="5330181" cy="457953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hu-HU" sz="2400" dirty="0" smtClean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latin typeface="Agency FB" panose="020B0503020202020204" pitchFamily="34" charset="0"/>
              </a:rPr>
              <a:t>„MEGSZENTELT ÉLETŰ FÉRFIAK ÉS NŐK </a:t>
            </a: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SOK HELYEN KÖZLIK AZ EMBEREKKEL AZT A VILÁGOSSÁGOT, AMIT KRISZTUS ÁLTAL NYERTEK.</a:t>
            </a:r>
            <a:r>
              <a:rPr lang="hu-HU" sz="2400" b="1" dirty="0" smtClean="0">
                <a:latin typeface="Agency FB" panose="020B0503020202020204" pitchFamily="34" charset="0"/>
              </a:rPr>
              <a:t> </a:t>
            </a:r>
            <a:r>
              <a:rPr lang="hu-HU" sz="2400" dirty="0" smtClean="0">
                <a:latin typeface="Agency FB" panose="020B0503020202020204" pitchFamily="34" charset="0"/>
              </a:rPr>
              <a:t>MIKÖZBEN SZÉTÁRASZTJÁK A FÉNYSUGARAKAT, MINT TETTÉK AZOK, AKIK PÜNKÖSD NAPJÁN RÉSZESÜLTEK A LÉLEK KERESZTSÉGÉBEN: ÁLLANDÓAN TÖBBET ÉS TÖBBET NYERNEK A LÉLEK EREJÉBŐL. </a:t>
            </a: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ILY MÓDON VILÁGÍTJA BE ISTEN DICSŐSÉGE A FÖLDET.”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u-HU" sz="2400" i="1" dirty="0">
                <a:latin typeface="Agency FB" panose="020B0503020202020204" pitchFamily="34" charset="0"/>
              </a:rPr>
              <a:t>Az apostolok története 54. o. </a:t>
            </a:r>
            <a:endParaRPr lang="en-US" sz="2000" i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8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3C12EF-3DE4-C145-A5BD-DA832444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1" y="1238862"/>
            <a:ext cx="4696794" cy="167660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venir Next" panose="020B0503020202020204" pitchFamily="34" charset="0"/>
              </a:rPr>
              <a:t>DARLENE DEIBLER ROSE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E81F1C-CD02-CC42-AD6C-BEEBCA711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62" y="2438400"/>
            <a:ext cx="3990125" cy="37854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1800" dirty="0"/>
              <a:t>Darlene </a:t>
            </a:r>
            <a:r>
              <a:rPr lang="hu-HU" sz="1800" dirty="0" err="1"/>
              <a:t>Deibler</a:t>
            </a:r>
            <a:r>
              <a:rPr lang="hu-HU" sz="1800" dirty="0"/>
              <a:t> Rose-t, a szép fiatal nőt, aki a Második Világháború idején férjével együtt misszionáriusként szolgált Új-Guineában, fogságba ejtették a japánok. </a:t>
            </a:r>
            <a:endParaRPr lang="hu-HU" sz="18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400" dirty="0" smtClean="0">
                <a:hlinkClick r:id="rId3"/>
              </a:rPr>
              <a:t>(</a:t>
            </a:r>
            <a:r>
              <a:rPr lang="hu-HU" sz="1400" dirty="0" smtClean="0">
                <a:hlinkClick r:id="rId3"/>
              </a:rPr>
              <a:t>Forrás</a:t>
            </a:r>
            <a:r>
              <a:rPr lang="en-US" sz="1400" dirty="0" smtClean="0">
                <a:hlinkClick r:id="rId3"/>
              </a:rPr>
              <a:t>: </a:t>
            </a:r>
            <a:r>
              <a:rPr lang="en-US" sz="1400" dirty="0">
                <a:hlinkClick r:id="rId3"/>
              </a:rPr>
              <a:t>http://www.darlenerose.org</a:t>
            </a:r>
            <a:r>
              <a:rPr lang="en-US" sz="1400" dirty="0"/>
              <a:t>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96BFD91-4D22-9A4D-B1FC-AC5344E24D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8212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6704A-EE02-8A45-9D9A-8932388F3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22" y="2317315"/>
            <a:ext cx="5617760" cy="2142017"/>
          </a:xfrm>
        </p:spPr>
        <p:txBody>
          <a:bodyPr anchor="b">
            <a:noAutofit/>
          </a:bodyPr>
          <a:lstStyle/>
          <a:p>
            <a:pPr algn="ctr"/>
            <a:r>
              <a:rPr lang="hu-HU" sz="3600" b="1" dirty="0" smtClean="0">
                <a:latin typeface="Avenir Next" panose="020B0503020202020204" pitchFamily="34" charset="0"/>
              </a:rPr>
              <a:t>A LÁTHATATLAN BIZONYÍTÉK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hu-HU" sz="2800" i="1" dirty="0"/>
              <a:t>egy asszony csodálatos hite a Második világháború dzsungelében. </a:t>
            </a:r>
            <a:r>
              <a:rPr lang="hu-HU" sz="2400" i="1" dirty="0" smtClean="0"/>
              <a:t/>
            </a:r>
            <a:br>
              <a:rPr lang="hu-HU" sz="2400" i="1" dirty="0" smtClean="0"/>
            </a:br>
            <a:r>
              <a:rPr lang="hu-HU" sz="2000" dirty="0" smtClean="0"/>
              <a:t>(</a:t>
            </a:r>
            <a:r>
              <a:rPr lang="hu-HU" sz="2000" dirty="0"/>
              <a:t>New York City: </a:t>
            </a:r>
            <a:r>
              <a:rPr lang="hu-HU" sz="2000" dirty="0" err="1"/>
              <a:t>Harpers</a:t>
            </a:r>
            <a:r>
              <a:rPr lang="hu-HU" sz="2000" dirty="0"/>
              <a:t> Collins, 1990).</a:t>
            </a:r>
            <a:br>
              <a:rPr lang="hu-HU" sz="2000" dirty="0"/>
            </a:br>
            <a:endParaRPr lang="en-US" sz="3600" i="1" dirty="0">
              <a:latin typeface="Book Antiqua" panose="02040602050305030304" pitchFamily="18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="" xmlns:a16="http://schemas.microsoft.com/office/drawing/2014/main" id="{C8EB5A4C-133D-A74C-8721-2E1443260D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6DC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9BDD6B6C-FA91-45F8-8D5F-ED6E5B48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934" y="4634630"/>
            <a:ext cx="6470986" cy="15891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hlinkClick r:id="rId4"/>
            </a:endParaRPr>
          </a:p>
          <a:p>
            <a:pPr marL="0" indent="0">
              <a:buNone/>
            </a:pPr>
            <a:endParaRPr lang="en-US" sz="2000" dirty="0">
              <a:hlinkClick r:id="rId4"/>
            </a:endParaRPr>
          </a:p>
          <a:p>
            <a:pPr marL="0" indent="0" algn="ctr">
              <a:buNone/>
            </a:pPr>
            <a:r>
              <a:rPr lang="en-US" sz="1400" dirty="0">
                <a:hlinkClick r:id="rId4"/>
              </a:rPr>
              <a:t>https://www.amazon.com/Evidence-Not-Seen-Miraculous-Jungles/dp/0060670207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5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4649BF-3B83-8D49-A0CA-BF0A5B9F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64" y="984737"/>
            <a:ext cx="4255959" cy="55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000" dirty="0"/>
              <a:t>„Ne gondoljuk, hogy mert csak apró 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világosságunk</a:t>
            </a:r>
            <a:r>
              <a:rPr lang="hu-HU" sz="2000" dirty="0"/>
              <a:t> van, nem kell különösebben </a:t>
            </a:r>
            <a:r>
              <a:rPr lang="hu-HU" sz="2000" b="1" dirty="0">
                <a:solidFill>
                  <a:srgbClr val="00B0F0"/>
                </a:solidFill>
              </a:rPr>
              <a:t>világítanunk</a:t>
            </a:r>
            <a:r>
              <a:rPr lang="hu-HU" sz="2000" dirty="0"/>
              <a:t>. Fényünk nagy értéke abban rejlik, hogy ragyoghat a világ erkölcsi </a:t>
            </a:r>
            <a:r>
              <a:rPr lang="hu-HU" sz="2000" b="1" dirty="0"/>
              <a:t>sötétségében</a:t>
            </a:r>
            <a:r>
              <a:rPr lang="hu-HU" sz="2000" dirty="0"/>
              <a:t>, hogy nem saját megelégedésünkre és dicsőítésére ragyog, hanem 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Isten dicsőítésére </a:t>
            </a:r>
            <a:r>
              <a:rPr lang="hu-HU" sz="2000" dirty="0"/>
              <a:t>mindennel, amik vagyunk. Ha Istennek szolgálunk és munkánk összhangban áll a Tőle kapott tehetséggel, akkor megfelelünk az elvárásainak</a:t>
            </a:r>
            <a:r>
              <a:rPr lang="hu-HU" sz="2000" dirty="0" smtClean="0"/>
              <a:t>.”</a:t>
            </a:r>
          </a:p>
          <a:p>
            <a:pPr marL="0" indent="0" algn="ctr">
              <a:buNone/>
            </a:pPr>
            <a:endParaRPr lang="hu-HU" sz="20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600" i="1" dirty="0" smtClean="0"/>
              <a:t>This </a:t>
            </a:r>
            <a:r>
              <a:rPr lang="en-US" sz="1600" i="1" dirty="0"/>
              <a:t>Day with God</a:t>
            </a:r>
            <a:r>
              <a:rPr lang="en-US" sz="1600" dirty="0"/>
              <a:t> (Washington, D.C.: Review and Herald Publishing Association, 1979), 98.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D1F90A7-B58A-BE4A-A742-209304BF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1186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1231D7-ACD2-EC47-A3BF-CC53FFEF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69" y="2891555"/>
            <a:ext cx="5120113" cy="3462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i="1" dirty="0"/>
              <a:t>„MERT NÁLAD VAN AZ ÉLETNEK FORRÁSA; </a:t>
            </a:r>
          </a:p>
          <a:p>
            <a:pPr marL="0" indent="0" algn="ctr">
              <a:buNone/>
            </a:pPr>
            <a:r>
              <a:rPr lang="hu-HU" b="1" i="1" dirty="0">
                <a:solidFill>
                  <a:schemeClr val="accent6">
                    <a:lumMod val="75000"/>
                  </a:schemeClr>
                </a:solidFill>
              </a:rPr>
              <a:t>A TE VILÁGOSSÁGOD ÁLTAL LÁTUNK VILÁGOSSÁGOT.</a:t>
            </a:r>
            <a:r>
              <a:rPr lang="hu-HU" b="1" i="1" dirty="0"/>
              <a:t>“</a:t>
            </a:r>
          </a:p>
          <a:p>
            <a:pPr marL="0" indent="0" algn="ctr">
              <a:buNone/>
            </a:pPr>
            <a:r>
              <a:rPr lang="hu-HU" sz="2000" i="1" dirty="0"/>
              <a:t>(ZSOLT 36:10). </a:t>
            </a:r>
            <a:endParaRPr lang="hu-H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EC2BC0-A12E-A844-8788-92B0A733F4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472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614</Words>
  <Application>Microsoft Office PowerPoint</Application>
  <PresentationFormat>Szélesvásznú</PresentationFormat>
  <Paragraphs>94</Paragraphs>
  <Slides>7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4" baseType="lpstr">
      <vt:lpstr>Agency FB</vt:lpstr>
      <vt:lpstr>Arial</vt:lpstr>
      <vt:lpstr>Avenir Next</vt:lpstr>
      <vt:lpstr>Book Antiqua</vt:lpstr>
      <vt:lpstr>Calibri</vt:lpstr>
      <vt:lpstr>Calibri Light</vt:lpstr>
      <vt:lpstr>Office Theme</vt:lpstr>
      <vt:lpstr>AZ Ő FÉNYÉNEK VISSZATÜKRÖZÉSE</vt:lpstr>
      <vt:lpstr>PowerPoint bemutató</vt:lpstr>
      <vt:lpstr>PowerPoint bemutató</vt:lpstr>
      <vt:lpstr>DARLENE DEIBLER ROSE</vt:lpstr>
      <vt:lpstr>A LÁTHATATLAN BIZONYÍTÉK egy asszony csodálatos hite a Második világháború dzsungelében.  (New York City: Harpers Collins, 1990). 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Arrais, Raquel</dc:creator>
  <cp:lastModifiedBy>Bea</cp:lastModifiedBy>
  <cp:revision>28</cp:revision>
  <dcterms:created xsi:type="dcterms:W3CDTF">2019-01-14T18:08:05Z</dcterms:created>
  <dcterms:modified xsi:type="dcterms:W3CDTF">2019-05-06T08:52:55Z</dcterms:modified>
</cp:coreProperties>
</file>